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5"/>
  </p:sldMasterIdLst>
  <p:notesMasterIdLst>
    <p:notesMasterId r:id="rId8"/>
  </p:notesMasterIdLst>
  <p:handoutMasterIdLst>
    <p:handoutMasterId r:id="rId9"/>
  </p:handoutMasterIdLst>
  <p:sldIdLst>
    <p:sldId id="261" r:id="rId6"/>
    <p:sldId id="375" r:id="rId7"/>
  </p:sldIdLst>
  <p:sldSz cx="9144000" cy="6858000" type="screen4x3"/>
  <p:notesSz cx="6669088" cy="9872663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5DA5"/>
    <a:srgbClr val="A5AAB4"/>
    <a:srgbClr val="EA74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4" autoAdjust="0"/>
    <p:restoredTop sz="94269" autoAdjust="0"/>
  </p:normalViewPr>
  <p:slideViewPr>
    <p:cSldViewPr snapToGrid="0" snapToObjects="1">
      <p:cViewPr varScale="1">
        <p:scale>
          <a:sx n="60" d="100"/>
          <a:sy n="60" d="100"/>
        </p:scale>
        <p:origin x="1388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5" d="100"/>
          <a:sy n="75" d="100"/>
        </p:scale>
        <p:origin x="2083" y="72"/>
      </p:cViewPr>
      <p:guideLst>
        <p:guide orient="horz" pos="3110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9938" cy="493633"/>
          </a:xfrm>
          <a:prstGeom prst="rect">
            <a:avLst/>
          </a:prstGeom>
        </p:spPr>
        <p:txBody>
          <a:bodyPr vert="horz" lIns="90425" tIns="45212" rIns="90425" bIns="45212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777608" y="0"/>
            <a:ext cx="2889938" cy="493633"/>
          </a:xfrm>
          <a:prstGeom prst="rect">
            <a:avLst/>
          </a:prstGeom>
        </p:spPr>
        <p:txBody>
          <a:bodyPr vert="horz" lIns="90425" tIns="45212" rIns="90425" bIns="45212" rtlCol="0"/>
          <a:lstStyle>
            <a:lvl1pPr algn="r">
              <a:defRPr sz="1200"/>
            </a:lvl1pPr>
          </a:lstStyle>
          <a:p>
            <a:fld id="{B5544FAE-96BE-4149-A028-2FF0129B6394}" type="datetime1">
              <a:rPr lang="fr-FR" smtClean="0"/>
              <a:t>05/02/2024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377316"/>
            <a:ext cx="2889938" cy="493633"/>
          </a:xfrm>
          <a:prstGeom prst="rect">
            <a:avLst/>
          </a:prstGeom>
        </p:spPr>
        <p:txBody>
          <a:bodyPr vert="horz" lIns="90425" tIns="45212" rIns="90425" bIns="45212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777608" y="9377316"/>
            <a:ext cx="2889938" cy="493633"/>
          </a:xfrm>
          <a:prstGeom prst="rect">
            <a:avLst/>
          </a:prstGeom>
        </p:spPr>
        <p:txBody>
          <a:bodyPr vert="horz" lIns="90425" tIns="45212" rIns="90425" bIns="45212" rtlCol="0" anchor="b"/>
          <a:lstStyle>
            <a:lvl1pPr algn="r">
              <a:defRPr sz="1200"/>
            </a:lvl1pPr>
          </a:lstStyle>
          <a:p>
            <a:fld id="{CEDE64BA-7F4C-F64E-ACD6-E2B96E822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43287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9938" cy="493633"/>
          </a:xfrm>
          <a:prstGeom prst="rect">
            <a:avLst/>
          </a:prstGeom>
        </p:spPr>
        <p:txBody>
          <a:bodyPr vert="horz" lIns="90425" tIns="45212" rIns="90425" bIns="45212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777608" y="0"/>
            <a:ext cx="2889938" cy="493633"/>
          </a:xfrm>
          <a:prstGeom prst="rect">
            <a:avLst/>
          </a:prstGeom>
        </p:spPr>
        <p:txBody>
          <a:bodyPr vert="horz" lIns="90425" tIns="45212" rIns="90425" bIns="45212" rtlCol="0"/>
          <a:lstStyle>
            <a:lvl1pPr algn="r">
              <a:defRPr sz="1200"/>
            </a:lvl1pPr>
          </a:lstStyle>
          <a:p>
            <a:fld id="{C2AE9385-729D-E647-A360-7FE14A9F7FE5}" type="datetime1">
              <a:rPr lang="fr-FR" smtClean="0"/>
              <a:t>05/02/2024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25" tIns="45212" rIns="90425" bIns="45212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0425" tIns="45212" rIns="90425" bIns="45212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377316"/>
            <a:ext cx="2889938" cy="493633"/>
          </a:xfrm>
          <a:prstGeom prst="rect">
            <a:avLst/>
          </a:prstGeom>
        </p:spPr>
        <p:txBody>
          <a:bodyPr vert="horz" lIns="90425" tIns="45212" rIns="90425" bIns="45212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777608" y="9377316"/>
            <a:ext cx="2889938" cy="493633"/>
          </a:xfrm>
          <a:prstGeom prst="rect">
            <a:avLst/>
          </a:prstGeom>
        </p:spPr>
        <p:txBody>
          <a:bodyPr vert="horz" lIns="90425" tIns="45212" rIns="90425" bIns="45212" rtlCol="0" anchor="b"/>
          <a:lstStyle>
            <a:lvl1pPr algn="r">
              <a:defRPr sz="1200"/>
            </a:lvl1pPr>
          </a:lstStyle>
          <a:p>
            <a:fld id="{29719289-5274-814C-900A-F4CC6097DF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21775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7D159D-0209-4E17-A99E-4AAFAAE56C43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4337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>
            <a:extLst>
              <a:ext uri="{FF2B5EF4-FFF2-40B4-BE49-F238E27FC236}">
                <a16:creationId xmlns:a16="http://schemas.microsoft.com/office/drawing/2014/main" id="{380913B4-2434-442A-999C-C076F606E6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14502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A5AAB4"/>
                </a:solidFill>
              </a:defRPr>
            </a:lvl1pPr>
          </a:lstStyle>
          <a:p>
            <a:r>
              <a:rPr lang="fr-FR"/>
              <a:t>mars-22</a:t>
            </a:r>
            <a:endParaRPr lang="fr-FR" dirty="0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535B2305-D829-4093-A263-FB9C2E6AE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03891" y="6356350"/>
            <a:ext cx="3863946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A5AAB4"/>
                </a:solidFill>
              </a:defRPr>
            </a:lvl1pPr>
          </a:lstStyle>
          <a:p>
            <a:r>
              <a:rPr lang="en-US" dirty="0" err="1"/>
              <a:t>Auxitrol</a:t>
            </a:r>
            <a:r>
              <a:rPr lang="en-US" dirty="0"/>
              <a:t> Weston - Proprietary and confidential</a:t>
            </a:r>
            <a:endParaRPr lang="fr-FR" dirty="0"/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1B8655D8-507F-444C-8240-E5C72BC5E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43482" y="6356350"/>
            <a:ext cx="643317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A5AAB4"/>
                </a:solidFill>
              </a:defRPr>
            </a:lvl1pPr>
          </a:lstStyle>
          <a:p>
            <a:fld id="{E3F641E1-147B-074B-82AE-1AF24D0226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91330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645C999B-5753-44FD-B81F-D22BAE1259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14502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A5AAB4"/>
                </a:solidFill>
              </a:defRPr>
            </a:lvl1pPr>
          </a:lstStyle>
          <a:p>
            <a:r>
              <a:rPr lang="fr-FR"/>
              <a:t>mars-22</a:t>
            </a:r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4EE40515-883B-47DA-A92C-F15384A23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03891" y="6356350"/>
            <a:ext cx="3863946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A5AAB4"/>
                </a:solidFill>
              </a:defRPr>
            </a:lvl1pPr>
          </a:lstStyle>
          <a:p>
            <a:r>
              <a:rPr lang="en-US" dirty="0" err="1"/>
              <a:t>Auxitrol</a:t>
            </a:r>
            <a:r>
              <a:rPr lang="en-US" dirty="0"/>
              <a:t> Weston - Proprietary and confidential</a:t>
            </a:r>
            <a:endParaRPr lang="fr-FR" dirty="0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9D46BF37-17FF-4639-894B-32C5FE6F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43482" y="6356350"/>
            <a:ext cx="643317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A5AAB4"/>
                </a:solidFill>
              </a:defRPr>
            </a:lvl1pPr>
          </a:lstStyle>
          <a:p>
            <a:fld id="{E3F641E1-147B-074B-82AE-1AF24D0226C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26D8C010-FB8F-4B54-AC9E-0B56473DD9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73580" y="365125"/>
            <a:ext cx="4861560" cy="457835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rgbClr val="1A5DA5"/>
                </a:solidFill>
              </a:defRPr>
            </a:lvl1pPr>
          </a:lstStyle>
          <a:p>
            <a:r>
              <a:rPr lang="fr-FR" dirty="0" err="1"/>
              <a:t>Title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9897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7B622178-EA6D-4714-B8A2-E74800FCC3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14502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A5AAB4"/>
                </a:solidFill>
              </a:defRPr>
            </a:lvl1pPr>
          </a:lstStyle>
          <a:p>
            <a:r>
              <a:rPr lang="fr-FR"/>
              <a:t>mars-22</a:t>
            </a:r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EFFDE0DD-A319-4F39-9F28-807906DBC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03891" y="6356350"/>
            <a:ext cx="3863946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A5AAB4"/>
                </a:solidFill>
              </a:defRPr>
            </a:lvl1pPr>
          </a:lstStyle>
          <a:p>
            <a:r>
              <a:rPr lang="en-US" dirty="0" err="1"/>
              <a:t>Auxitrol</a:t>
            </a:r>
            <a:r>
              <a:rPr lang="en-US" dirty="0"/>
              <a:t> Weston - Proprietary and confidential</a:t>
            </a:r>
            <a:endParaRPr lang="fr-FR" dirty="0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72AB3ECF-FA51-45FB-8EE6-EC543272C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43482" y="6356350"/>
            <a:ext cx="643317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A5AAB4"/>
                </a:solidFill>
              </a:defRPr>
            </a:lvl1pPr>
          </a:lstStyle>
          <a:p>
            <a:fld id="{E3F641E1-147B-074B-82AE-1AF24D0226C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0D91D386-4831-4D70-A06D-2D6B443210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73580" y="365125"/>
            <a:ext cx="4861560" cy="457835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rgbClr val="1A5DA5"/>
                </a:solidFill>
              </a:defRPr>
            </a:lvl1pPr>
          </a:lstStyle>
          <a:p>
            <a:r>
              <a:rPr lang="fr-FR" dirty="0" err="1"/>
              <a:t>Title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1523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905AE524-B095-4BAB-B1E5-ED4533C67E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14502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A5AAB4"/>
                </a:solidFill>
              </a:defRPr>
            </a:lvl1pPr>
          </a:lstStyle>
          <a:p>
            <a:r>
              <a:rPr lang="fr-FR"/>
              <a:t>mars-22</a:t>
            </a:r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F48DDAF9-0841-458B-89C2-356CF7204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03891" y="6356350"/>
            <a:ext cx="3863946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A5AAB4"/>
                </a:solidFill>
              </a:defRPr>
            </a:lvl1pPr>
          </a:lstStyle>
          <a:p>
            <a:r>
              <a:rPr lang="en-US" dirty="0" err="1"/>
              <a:t>Auxitrol</a:t>
            </a:r>
            <a:r>
              <a:rPr lang="en-US" dirty="0"/>
              <a:t> Weston - Proprietary and confidential</a:t>
            </a:r>
            <a:endParaRPr lang="fr-FR" dirty="0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B07EB97C-71C6-436F-BBE1-BEA3C40FC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43482" y="6356350"/>
            <a:ext cx="643317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A5AAB4"/>
                </a:solidFill>
              </a:defRPr>
            </a:lvl1pPr>
          </a:lstStyle>
          <a:p>
            <a:fld id="{E3F641E1-147B-074B-82AE-1AF24D0226C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72394634-61A4-4491-803F-64AFA16A14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73580" y="365125"/>
            <a:ext cx="4861560" cy="457835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rgbClr val="1A5DA5"/>
                </a:solidFill>
              </a:defRPr>
            </a:lvl1pPr>
          </a:lstStyle>
          <a:p>
            <a:r>
              <a:rPr lang="fr-FR" dirty="0" err="1"/>
              <a:t>Title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913306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8CCC6220-D4A4-4C02-872F-D8401A5E9C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14502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A5AAB4"/>
                </a:solidFill>
              </a:defRPr>
            </a:lvl1pPr>
          </a:lstStyle>
          <a:p>
            <a:r>
              <a:rPr lang="fr-FR"/>
              <a:t>mars-22</a:t>
            </a:r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B8144413-84FE-44FE-B4B9-301D0877C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03891" y="6356350"/>
            <a:ext cx="3863946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A5AAB4"/>
                </a:solidFill>
              </a:defRPr>
            </a:lvl1pPr>
          </a:lstStyle>
          <a:p>
            <a:r>
              <a:rPr lang="en-US" dirty="0" err="1"/>
              <a:t>Auxitrol</a:t>
            </a:r>
            <a:r>
              <a:rPr lang="en-US" dirty="0"/>
              <a:t> Weston - Proprietary and confidential</a:t>
            </a:r>
            <a:endParaRPr lang="fr-FR" dirty="0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AB9E1D75-D43C-464C-8612-A242958E4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43482" y="6356350"/>
            <a:ext cx="643317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A5AAB4"/>
                </a:solidFill>
              </a:defRPr>
            </a:lvl1pPr>
          </a:lstStyle>
          <a:p>
            <a:fld id="{E3F641E1-147B-074B-82AE-1AF24D0226C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86C66F21-DA9C-4476-9F05-F11E38AC28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73580" y="365125"/>
            <a:ext cx="4861560" cy="457835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rgbClr val="1A5DA5"/>
                </a:solidFill>
              </a:defRPr>
            </a:lvl1pPr>
          </a:lstStyle>
          <a:p>
            <a:r>
              <a:rPr lang="fr-FR" dirty="0" err="1"/>
              <a:t>Title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42521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85024C63-8F69-4AA6-BC10-E32218996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14502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A5AAB4"/>
                </a:solidFill>
              </a:defRPr>
            </a:lvl1pPr>
          </a:lstStyle>
          <a:p>
            <a:r>
              <a:rPr lang="fr-FR"/>
              <a:t>mars-22</a:t>
            </a:r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1F4FF616-40EE-4E56-9A88-A288E6F28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03891" y="6356350"/>
            <a:ext cx="3863946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A5AAB4"/>
                </a:solidFill>
              </a:defRPr>
            </a:lvl1pPr>
          </a:lstStyle>
          <a:p>
            <a:r>
              <a:rPr lang="en-US" dirty="0" err="1"/>
              <a:t>Auxitrol</a:t>
            </a:r>
            <a:r>
              <a:rPr lang="en-US" dirty="0"/>
              <a:t> Weston - Proprietary and confidential</a:t>
            </a:r>
            <a:endParaRPr lang="fr-FR" dirty="0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8740E3ED-3DF7-4808-9BD3-0CD4B6BC8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43482" y="6356350"/>
            <a:ext cx="643317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A5AAB4"/>
                </a:solidFill>
              </a:defRPr>
            </a:lvl1pPr>
          </a:lstStyle>
          <a:p>
            <a:fld id="{E3F641E1-147B-074B-82AE-1AF24D0226C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A4FDBE29-C8D3-4DF1-8558-ADEA428DE0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73580" y="365125"/>
            <a:ext cx="4861560" cy="457835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rgbClr val="1A5DA5"/>
                </a:solidFill>
              </a:defRPr>
            </a:lvl1pPr>
          </a:lstStyle>
          <a:p>
            <a:r>
              <a:rPr lang="fr-FR" dirty="0" err="1"/>
              <a:t>Title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326696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>
            <a:extLst>
              <a:ext uri="{FF2B5EF4-FFF2-40B4-BE49-F238E27FC236}">
                <a16:creationId xmlns:a16="http://schemas.microsoft.com/office/drawing/2014/main" id="{2A0AA552-38C7-4EF2-94AF-C564C6C47C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60396"/>
            <a:ext cx="114502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A5AAB4"/>
                </a:solidFill>
              </a:defRPr>
            </a:lvl1pPr>
          </a:lstStyle>
          <a:p>
            <a:r>
              <a:rPr lang="fr-FR"/>
              <a:t>mars-22</a:t>
            </a:r>
            <a:endParaRPr lang="fr-FR" dirty="0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A26C3B83-25DA-450C-9664-99D0BE7CF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03891" y="6360396"/>
            <a:ext cx="3863946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A5AAB4"/>
                </a:solidFill>
              </a:defRPr>
            </a:lvl1pPr>
          </a:lstStyle>
          <a:p>
            <a:r>
              <a:rPr lang="en-US" dirty="0" err="1"/>
              <a:t>Auxitrol</a:t>
            </a:r>
            <a:r>
              <a:rPr lang="en-US" dirty="0"/>
              <a:t> Weston - Proprietary and confidential</a:t>
            </a:r>
            <a:endParaRPr lang="fr-FR" dirty="0"/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2712FF4C-D3D2-4A15-84D0-503857CEB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43482" y="6360396"/>
            <a:ext cx="643317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A5AAB4"/>
                </a:solidFill>
              </a:defRPr>
            </a:lvl1pPr>
          </a:lstStyle>
          <a:p>
            <a:fld id="{E3F641E1-147B-074B-82AE-1AF24D0226C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1BEE930A-8FAD-4C31-AB10-164A84EB7A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73580" y="365125"/>
            <a:ext cx="4861560" cy="457835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rgbClr val="1A5DA5"/>
                </a:solidFill>
              </a:defRPr>
            </a:lvl1pPr>
          </a:lstStyle>
          <a:p>
            <a:r>
              <a:rPr lang="fr-FR" dirty="0" err="1"/>
              <a:t>Title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28399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>
            <a:extLst>
              <a:ext uri="{FF2B5EF4-FFF2-40B4-BE49-F238E27FC236}">
                <a16:creationId xmlns:a16="http://schemas.microsoft.com/office/drawing/2014/main" id="{7D2449E3-8070-4882-A1A5-032A99F3EC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14502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A5AAB4"/>
                </a:solidFill>
              </a:defRPr>
            </a:lvl1pPr>
          </a:lstStyle>
          <a:p>
            <a:r>
              <a:rPr lang="fr-FR"/>
              <a:t>mars-22</a:t>
            </a:r>
            <a:endParaRPr lang="fr-FR" dirty="0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9EDBBC6B-7291-44B8-A265-B56D4D42D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03891" y="6356350"/>
            <a:ext cx="3863946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A5AAB4"/>
                </a:solidFill>
              </a:defRPr>
            </a:lvl1pPr>
          </a:lstStyle>
          <a:p>
            <a:r>
              <a:rPr lang="en-US" dirty="0" err="1"/>
              <a:t>Auxitrol</a:t>
            </a:r>
            <a:r>
              <a:rPr lang="en-US" dirty="0"/>
              <a:t> Weston - Proprietary and confidential</a:t>
            </a:r>
            <a:endParaRPr lang="fr-FR" dirty="0"/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672EB130-3EC3-4974-A755-6FDCFC4A7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43482" y="6356350"/>
            <a:ext cx="643317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A5AAB4"/>
                </a:solidFill>
              </a:defRPr>
            </a:lvl1pPr>
          </a:lstStyle>
          <a:p>
            <a:fld id="{E3F641E1-147B-074B-82AE-1AF24D0226C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B0673470-C0AC-4858-AA09-BB30FC8106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73580" y="365125"/>
            <a:ext cx="4861560" cy="457835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rgbClr val="1A5DA5"/>
                </a:solidFill>
              </a:defRPr>
            </a:lvl1pPr>
          </a:lstStyle>
          <a:p>
            <a:r>
              <a:rPr lang="fr-FR" dirty="0" err="1"/>
              <a:t>Title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45590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>
            <a:extLst>
              <a:ext uri="{FF2B5EF4-FFF2-40B4-BE49-F238E27FC236}">
                <a16:creationId xmlns:a16="http://schemas.microsoft.com/office/drawing/2014/main" id="{136A3BE2-A464-4E16-934F-12E804ECC8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14502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A5AAB4"/>
                </a:solidFill>
              </a:defRPr>
            </a:lvl1pPr>
          </a:lstStyle>
          <a:p>
            <a:r>
              <a:rPr lang="fr-FR"/>
              <a:t>mars-22</a:t>
            </a:r>
            <a:endParaRPr lang="fr-FR" dirty="0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3C7FE8CC-7940-405B-A57A-72457A88A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03891" y="6356350"/>
            <a:ext cx="3863946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A5AAB4"/>
                </a:solidFill>
              </a:defRPr>
            </a:lvl1pPr>
          </a:lstStyle>
          <a:p>
            <a:r>
              <a:rPr lang="en-US" dirty="0" err="1"/>
              <a:t>Auxitrol</a:t>
            </a:r>
            <a:r>
              <a:rPr lang="en-US" dirty="0"/>
              <a:t> Weston - Proprietary and confidential</a:t>
            </a:r>
            <a:endParaRPr lang="fr-FR" dirty="0"/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A3632A9C-8264-4A24-9B6D-F2FA7D6BC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43482" y="6356350"/>
            <a:ext cx="643317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A5AAB4"/>
                </a:solidFill>
              </a:defRPr>
            </a:lvl1pPr>
          </a:lstStyle>
          <a:p>
            <a:fld id="{E3F641E1-147B-074B-82AE-1AF24D0226C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A7170FBF-0F86-4E11-9BFC-398D3F978C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73580" y="365125"/>
            <a:ext cx="4861560" cy="457835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rgbClr val="1A5DA5"/>
                </a:solidFill>
              </a:defRPr>
            </a:lvl1pPr>
          </a:lstStyle>
          <a:p>
            <a:r>
              <a:rPr lang="fr-FR" dirty="0" err="1"/>
              <a:t>Title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99097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e la date 3">
            <a:extLst>
              <a:ext uri="{FF2B5EF4-FFF2-40B4-BE49-F238E27FC236}">
                <a16:creationId xmlns:a16="http://schemas.microsoft.com/office/drawing/2014/main" id="{458A65F0-FDE9-4A37-9577-CCFEF7501D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14502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A5AAB4"/>
                </a:solidFill>
              </a:defRPr>
            </a:lvl1pPr>
          </a:lstStyle>
          <a:p>
            <a:r>
              <a:rPr lang="fr-FR"/>
              <a:t>mars-22</a:t>
            </a:r>
            <a:endParaRPr lang="fr-FR" dirty="0"/>
          </a:p>
        </p:txBody>
      </p:sp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A4BFCBDD-0FD0-4CB0-9FA8-083B9DE48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03891" y="6356350"/>
            <a:ext cx="3863946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A5AAB4"/>
                </a:solidFill>
              </a:defRPr>
            </a:lvl1pPr>
          </a:lstStyle>
          <a:p>
            <a:r>
              <a:rPr lang="en-US" dirty="0" err="1"/>
              <a:t>Auxitrol</a:t>
            </a:r>
            <a:r>
              <a:rPr lang="en-US" dirty="0"/>
              <a:t> Weston - Proprietary and confidential</a:t>
            </a:r>
            <a:endParaRPr lang="fr-FR" dirty="0"/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A442BFCF-30DA-4CCC-BB85-F4DFCC971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43482" y="6356350"/>
            <a:ext cx="643317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A5AAB4"/>
                </a:solidFill>
              </a:defRPr>
            </a:lvl1pPr>
          </a:lstStyle>
          <a:p>
            <a:fld id="{E3F641E1-147B-074B-82AE-1AF24D0226C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3" name="Titre 1">
            <a:extLst>
              <a:ext uri="{FF2B5EF4-FFF2-40B4-BE49-F238E27FC236}">
                <a16:creationId xmlns:a16="http://schemas.microsoft.com/office/drawing/2014/main" id="{A4FDD76D-FB08-4B83-B5AF-6CD215CF63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73580" y="365125"/>
            <a:ext cx="4861560" cy="457835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rgbClr val="1A5DA5"/>
                </a:solidFill>
              </a:defRPr>
            </a:lvl1pPr>
          </a:lstStyle>
          <a:p>
            <a:r>
              <a:rPr lang="fr-FR" dirty="0" err="1"/>
              <a:t>Title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83234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e la date 3">
            <a:extLst>
              <a:ext uri="{FF2B5EF4-FFF2-40B4-BE49-F238E27FC236}">
                <a16:creationId xmlns:a16="http://schemas.microsoft.com/office/drawing/2014/main" id="{48921B65-0276-40C9-9A7A-34CC6EB75A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14502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A5AAB4"/>
                </a:solidFill>
              </a:defRPr>
            </a:lvl1pPr>
          </a:lstStyle>
          <a:p>
            <a:r>
              <a:rPr lang="fr-FR"/>
              <a:t>mars-22</a:t>
            </a:r>
            <a:endParaRPr lang="fr-FR" dirty="0"/>
          </a:p>
        </p:txBody>
      </p:sp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2CAAA4B0-2981-45A6-BAF1-E7FCF97D9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03891" y="6356350"/>
            <a:ext cx="3863946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A5AAB4"/>
                </a:solidFill>
              </a:defRPr>
            </a:lvl1pPr>
          </a:lstStyle>
          <a:p>
            <a:r>
              <a:rPr lang="en-US" dirty="0" err="1"/>
              <a:t>Auxitrol</a:t>
            </a:r>
            <a:r>
              <a:rPr lang="en-US" dirty="0"/>
              <a:t> Weston - Proprietary and confidential</a:t>
            </a:r>
            <a:endParaRPr lang="fr-FR" dirty="0"/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B78C6071-DE54-4228-859F-4EC90A600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43482" y="6356350"/>
            <a:ext cx="643317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A5AAB4"/>
                </a:solidFill>
              </a:defRPr>
            </a:lvl1pPr>
          </a:lstStyle>
          <a:p>
            <a:fld id="{E3F641E1-147B-074B-82AE-1AF24D0226C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3" name="Titre 1">
            <a:extLst>
              <a:ext uri="{FF2B5EF4-FFF2-40B4-BE49-F238E27FC236}">
                <a16:creationId xmlns:a16="http://schemas.microsoft.com/office/drawing/2014/main" id="{D15ADBA4-55A0-4AD6-B2FE-E5B703435C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73580" y="365125"/>
            <a:ext cx="4861560" cy="457835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rgbClr val="1A5DA5"/>
                </a:solidFill>
              </a:defRPr>
            </a:lvl1pPr>
          </a:lstStyle>
          <a:p>
            <a:r>
              <a:rPr lang="fr-FR" dirty="0" err="1"/>
              <a:t>Title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59867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14502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A5AAB4"/>
                </a:solidFill>
              </a:defRPr>
            </a:lvl1pPr>
          </a:lstStyle>
          <a:p>
            <a:r>
              <a:rPr lang="fr-FR"/>
              <a:t>mars-22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803891" y="6356350"/>
            <a:ext cx="3863946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A5AAB4"/>
                </a:solidFill>
              </a:defRPr>
            </a:lvl1pPr>
          </a:lstStyle>
          <a:p>
            <a:r>
              <a:rPr lang="en-US" dirty="0" err="1"/>
              <a:t>Auxitrol</a:t>
            </a:r>
            <a:r>
              <a:rPr lang="en-US" dirty="0"/>
              <a:t> Weston - Proprietary and confidential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043482" y="6356350"/>
            <a:ext cx="643317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A5AAB4"/>
                </a:solidFill>
              </a:defRPr>
            </a:lvl1pPr>
          </a:lstStyle>
          <a:p>
            <a:fld id="{E3F641E1-147B-074B-82AE-1AF24D0226C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Titre 9">
            <a:extLst>
              <a:ext uri="{FF2B5EF4-FFF2-40B4-BE49-F238E27FC236}">
                <a16:creationId xmlns:a16="http://schemas.microsoft.com/office/drawing/2014/main" id="{C7EF2F51-EE44-46A1-9D9E-78B60875E8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72640" y="303530"/>
            <a:ext cx="4427220" cy="503555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rgbClr val="1A5DA5"/>
                </a:solidFill>
              </a:defRPr>
            </a:lvl1pPr>
          </a:lstStyle>
          <a:p>
            <a:r>
              <a:rPr lang="fr-FR" dirty="0" err="1"/>
              <a:t>Title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42521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9CBAA4ED-5AF1-4F37-BDCA-45A3E3D54E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14502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A5AAB4"/>
                </a:solidFill>
              </a:defRPr>
            </a:lvl1pPr>
          </a:lstStyle>
          <a:p>
            <a:r>
              <a:rPr lang="fr-FR"/>
              <a:t>mars-22</a:t>
            </a:r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EC2D25CE-9964-4A57-98BB-7EE471208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03891" y="6356350"/>
            <a:ext cx="3863946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A5AAB4"/>
                </a:solidFill>
              </a:defRPr>
            </a:lvl1pPr>
          </a:lstStyle>
          <a:p>
            <a:r>
              <a:rPr lang="en-US" dirty="0" err="1"/>
              <a:t>Auxitrol</a:t>
            </a:r>
            <a:r>
              <a:rPr lang="en-US" dirty="0"/>
              <a:t> Weston - Proprietary and confidential</a:t>
            </a:r>
            <a:endParaRPr lang="fr-FR" dirty="0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7CB70113-4E04-4068-B653-64389F32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43482" y="6356350"/>
            <a:ext cx="643317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A5AAB4"/>
                </a:solidFill>
              </a:defRPr>
            </a:lvl1pPr>
          </a:lstStyle>
          <a:p>
            <a:fld id="{E3F641E1-147B-074B-82AE-1AF24D0226C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AE8E785F-CF9B-4D25-9923-E4DC4D2B0C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73580" y="365125"/>
            <a:ext cx="4861560" cy="457835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rgbClr val="1A5DA5"/>
                </a:solidFill>
              </a:defRPr>
            </a:lvl1pPr>
          </a:lstStyle>
          <a:p>
            <a:r>
              <a:rPr lang="fr-FR" dirty="0" err="1"/>
              <a:t>Title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98974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D4825393-DAB8-41A4-B688-E8A3B333F5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14502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A5AAB4"/>
                </a:solidFill>
              </a:defRPr>
            </a:lvl1pPr>
          </a:lstStyle>
          <a:p>
            <a:r>
              <a:rPr lang="fr-FR"/>
              <a:t>mars-22</a:t>
            </a:r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FECED1AD-D466-4B31-AF73-F2BDC7BC1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03891" y="6356350"/>
            <a:ext cx="3863946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A5AAB4"/>
                </a:solidFill>
              </a:defRPr>
            </a:lvl1pPr>
          </a:lstStyle>
          <a:p>
            <a:r>
              <a:rPr lang="en-US" dirty="0" err="1"/>
              <a:t>Auxitrol</a:t>
            </a:r>
            <a:r>
              <a:rPr lang="en-US" dirty="0"/>
              <a:t> Weston - Proprietary and confidential</a:t>
            </a:r>
            <a:endParaRPr lang="fr-FR" dirty="0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A006971-805B-49C5-A933-9C5E84D26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43482" y="6356350"/>
            <a:ext cx="643317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A5AAB4"/>
                </a:solidFill>
              </a:defRPr>
            </a:lvl1pPr>
          </a:lstStyle>
          <a:p>
            <a:fld id="{E3F641E1-147B-074B-82AE-1AF24D0226C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56CFB8AF-D7CC-4FA5-8817-DDFA160768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73580" y="365125"/>
            <a:ext cx="4861560" cy="457835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rgbClr val="1A5DA5"/>
                </a:solidFill>
              </a:defRPr>
            </a:lvl1pPr>
          </a:lstStyle>
          <a:p>
            <a:r>
              <a:rPr lang="fr-FR" dirty="0" err="1"/>
              <a:t>Title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15234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0304" y="244871"/>
            <a:ext cx="6183020" cy="586541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64319" y="6417062"/>
            <a:ext cx="714375" cy="40011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altLang="en-US"/>
              <a:t>Sept 22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329613" y="6417067"/>
            <a:ext cx="550069" cy="24622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page </a:t>
            </a:r>
            <a:fld id="{2A38907A-5B6E-4534-B588-74B4E4670B6C}" type="slidenum">
              <a:rPr lang="en-US" altLang="zh-CN"/>
              <a:pPr/>
              <a:t>‹N°›</a:t>
            </a:fld>
            <a:r>
              <a:rPr lang="en-US" altLang="zh-CN" b="0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410239119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68C7C435-4C68-42F2-8724-5F476635A7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14502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A5AAB4"/>
                </a:solidFill>
              </a:defRPr>
            </a:lvl1pPr>
          </a:lstStyle>
          <a:p>
            <a:r>
              <a:rPr lang="fr-FR"/>
              <a:t>mars-22</a:t>
            </a:r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2E3F9D0D-1486-4780-9131-B5A550E2D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03891" y="6356350"/>
            <a:ext cx="3863946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A5AAB4"/>
                </a:solidFill>
              </a:defRPr>
            </a:lvl1pPr>
          </a:lstStyle>
          <a:p>
            <a:r>
              <a:rPr lang="en-US" dirty="0" err="1"/>
              <a:t>Auxitrol</a:t>
            </a:r>
            <a:r>
              <a:rPr lang="en-US" dirty="0"/>
              <a:t> Weston - Proprietary and confidential</a:t>
            </a:r>
            <a:endParaRPr lang="fr-FR" dirty="0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8E472189-A615-4E5C-859E-2DD25ADBC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43482" y="6356350"/>
            <a:ext cx="643317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A5AAB4"/>
                </a:solidFill>
              </a:defRPr>
            </a:lvl1pPr>
          </a:lstStyle>
          <a:p>
            <a:fld id="{E3F641E1-147B-074B-82AE-1AF24D0226C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5F32138-5984-49A6-BC1B-5B112F3281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73580" y="365125"/>
            <a:ext cx="4861560" cy="457835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rgbClr val="1A5DA5"/>
                </a:solidFill>
              </a:defRPr>
            </a:lvl1pPr>
          </a:lstStyle>
          <a:p>
            <a:r>
              <a:rPr lang="fr-FR" dirty="0" err="1"/>
              <a:t>Title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32669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>
            <a:extLst>
              <a:ext uri="{FF2B5EF4-FFF2-40B4-BE49-F238E27FC236}">
                <a16:creationId xmlns:a16="http://schemas.microsoft.com/office/drawing/2014/main" id="{E86A6C4C-5C26-4BF6-97AD-DE36B9F1D1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14502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A5AAB4"/>
                </a:solidFill>
              </a:defRPr>
            </a:lvl1pPr>
          </a:lstStyle>
          <a:p>
            <a:r>
              <a:rPr lang="fr-FR"/>
              <a:t>mars-22</a:t>
            </a:r>
            <a:endParaRPr lang="fr-FR" dirty="0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87C0B5C8-B385-450B-8A88-58D8A64AB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03891" y="6356350"/>
            <a:ext cx="3863946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A5AAB4"/>
                </a:solidFill>
              </a:defRPr>
            </a:lvl1pPr>
          </a:lstStyle>
          <a:p>
            <a:r>
              <a:rPr lang="en-US" dirty="0" err="1"/>
              <a:t>Auxitrol</a:t>
            </a:r>
            <a:r>
              <a:rPr lang="en-US" dirty="0"/>
              <a:t> Weston - Proprietary and confidential</a:t>
            </a:r>
            <a:endParaRPr lang="fr-FR" dirty="0"/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0241590C-E230-4FF9-AD48-99A7EDA64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43482" y="6356350"/>
            <a:ext cx="643317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A5AAB4"/>
                </a:solidFill>
              </a:defRPr>
            </a:lvl1pPr>
          </a:lstStyle>
          <a:p>
            <a:fld id="{E3F641E1-147B-074B-82AE-1AF24D0226C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8E4D6AF8-199F-4C1F-8EF1-01633F69C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73580" y="365125"/>
            <a:ext cx="4861560" cy="457835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rgbClr val="1A5DA5"/>
                </a:solidFill>
              </a:defRPr>
            </a:lvl1pPr>
          </a:lstStyle>
          <a:p>
            <a:r>
              <a:rPr lang="fr-FR" dirty="0" err="1"/>
              <a:t>Title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2839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>
            <a:extLst>
              <a:ext uri="{FF2B5EF4-FFF2-40B4-BE49-F238E27FC236}">
                <a16:creationId xmlns:a16="http://schemas.microsoft.com/office/drawing/2014/main" id="{594856C3-D9D2-491E-B3E5-D3A8B57518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14502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A5AAB4"/>
                </a:solidFill>
              </a:defRPr>
            </a:lvl1pPr>
          </a:lstStyle>
          <a:p>
            <a:r>
              <a:rPr lang="fr-FR"/>
              <a:t>mars-22</a:t>
            </a:r>
            <a:endParaRPr lang="fr-FR" dirty="0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0BDD3F1B-95F0-4E7B-88D1-9E0A08840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03891" y="6356350"/>
            <a:ext cx="3863946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A5AAB4"/>
                </a:solidFill>
              </a:defRPr>
            </a:lvl1pPr>
          </a:lstStyle>
          <a:p>
            <a:r>
              <a:rPr lang="en-US" dirty="0" err="1"/>
              <a:t>Auxitrol</a:t>
            </a:r>
            <a:r>
              <a:rPr lang="en-US" dirty="0"/>
              <a:t> Weston - Proprietary and confidential</a:t>
            </a:r>
            <a:endParaRPr lang="fr-FR" dirty="0"/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FD2DF0D4-DB76-4B96-8360-63C643DDC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43482" y="6356350"/>
            <a:ext cx="643317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A5AAB4"/>
                </a:solidFill>
              </a:defRPr>
            </a:lvl1pPr>
          </a:lstStyle>
          <a:p>
            <a:fld id="{E3F641E1-147B-074B-82AE-1AF24D0226C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2F0E8F39-BF65-403B-B927-256118CA0C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73580" y="365125"/>
            <a:ext cx="4861560" cy="457835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rgbClr val="1A5DA5"/>
                </a:solidFill>
              </a:defRPr>
            </a:lvl1pPr>
          </a:lstStyle>
          <a:p>
            <a:r>
              <a:rPr lang="fr-FR" dirty="0" err="1"/>
              <a:t>Title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4559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>
            <a:extLst>
              <a:ext uri="{FF2B5EF4-FFF2-40B4-BE49-F238E27FC236}">
                <a16:creationId xmlns:a16="http://schemas.microsoft.com/office/drawing/2014/main" id="{4754879C-EE4D-434E-8DC3-4EE4DAEA8B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60396"/>
            <a:ext cx="114502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A5AAB4"/>
                </a:solidFill>
              </a:defRPr>
            </a:lvl1pPr>
          </a:lstStyle>
          <a:p>
            <a:r>
              <a:rPr lang="fr-FR"/>
              <a:t>mars-22</a:t>
            </a:r>
            <a:endParaRPr lang="fr-FR" dirty="0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29FA26F9-DB81-4EBE-BFCA-4EFD2C552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03891" y="6360396"/>
            <a:ext cx="3863946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A5AAB4"/>
                </a:solidFill>
              </a:defRPr>
            </a:lvl1pPr>
          </a:lstStyle>
          <a:p>
            <a:r>
              <a:rPr lang="en-US" dirty="0" err="1"/>
              <a:t>Auxitrol</a:t>
            </a:r>
            <a:r>
              <a:rPr lang="en-US" dirty="0"/>
              <a:t> Weston - Proprietary and confidential</a:t>
            </a:r>
            <a:endParaRPr lang="fr-FR" dirty="0"/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F11E2186-D58A-488A-AA37-2E136AC6E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43482" y="6360396"/>
            <a:ext cx="643317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A5AAB4"/>
                </a:solidFill>
              </a:defRPr>
            </a:lvl1pPr>
          </a:lstStyle>
          <a:p>
            <a:fld id="{E3F641E1-147B-074B-82AE-1AF24D0226C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DC819C45-FEEC-449E-841F-EF11A02765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73580" y="365125"/>
            <a:ext cx="4861560" cy="457835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rgbClr val="1A5DA5"/>
                </a:solidFill>
              </a:defRPr>
            </a:lvl1pPr>
          </a:lstStyle>
          <a:p>
            <a:r>
              <a:rPr lang="fr-FR" dirty="0" err="1"/>
              <a:t>Title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9909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C339D326-6B29-434F-8084-4559F96BFD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14502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A5AAB4"/>
                </a:solidFill>
              </a:defRPr>
            </a:lvl1pPr>
          </a:lstStyle>
          <a:p>
            <a:r>
              <a:rPr lang="fr-FR"/>
              <a:t>mars-22</a:t>
            </a:r>
            <a:endParaRPr lang="fr-FR" dirty="0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1866FBF6-04FB-427D-A6CD-078FC8F45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03891" y="6356350"/>
            <a:ext cx="3863946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A5AAB4"/>
                </a:solidFill>
              </a:defRPr>
            </a:lvl1pPr>
          </a:lstStyle>
          <a:p>
            <a:r>
              <a:rPr lang="en-US" dirty="0" err="1"/>
              <a:t>Auxitrol</a:t>
            </a:r>
            <a:r>
              <a:rPr lang="en-US" dirty="0"/>
              <a:t> Weston - Proprietary and confidential</a:t>
            </a:r>
            <a:endParaRPr lang="fr-FR" dirty="0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983600F6-7029-4CFE-A7F8-C3C1E55CB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43482" y="6356350"/>
            <a:ext cx="643317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A5AAB4"/>
                </a:solidFill>
              </a:defRPr>
            </a:lvl1pPr>
          </a:lstStyle>
          <a:p>
            <a:fld id="{E3F641E1-147B-074B-82AE-1AF24D0226C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3C77DB90-95B6-4151-97AA-A4E7115BCD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73580" y="365125"/>
            <a:ext cx="4861560" cy="457835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rgbClr val="1A5DA5"/>
                </a:solidFill>
              </a:defRPr>
            </a:lvl1pPr>
          </a:lstStyle>
          <a:p>
            <a:r>
              <a:rPr lang="fr-FR" dirty="0" err="1"/>
              <a:t>Title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4732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e la date 3">
            <a:extLst>
              <a:ext uri="{FF2B5EF4-FFF2-40B4-BE49-F238E27FC236}">
                <a16:creationId xmlns:a16="http://schemas.microsoft.com/office/drawing/2014/main" id="{D8E18C34-B73C-4C4A-8F01-B4F85065FC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14502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A5AAB4"/>
                </a:solidFill>
              </a:defRPr>
            </a:lvl1pPr>
          </a:lstStyle>
          <a:p>
            <a:r>
              <a:rPr lang="fr-FR"/>
              <a:t>mars-22</a:t>
            </a:r>
            <a:endParaRPr lang="fr-FR" dirty="0"/>
          </a:p>
        </p:txBody>
      </p:sp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36792D93-7E03-45B1-8482-FD4A9225D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03891" y="6356350"/>
            <a:ext cx="3863946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A5AAB4"/>
                </a:solidFill>
              </a:defRPr>
            </a:lvl1pPr>
          </a:lstStyle>
          <a:p>
            <a:r>
              <a:rPr lang="en-US" dirty="0" err="1"/>
              <a:t>Auxitrol</a:t>
            </a:r>
            <a:r>
              <a:rPr lang="en-US" dirty="0"/>
              <a:t> Weston - Proprietary and confidential</a:t>
            </a:r>
            <a:endParaRPr lang="fr-FR" dirty="0"/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0F897D0D-E2B3-4365-873E-A04C2968E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43482" y="6356350"/>
            <a:ext cx="643317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A5AAB4"/>
                </a:solidFill>
              </a:defRPr>
            </a:lvl1pPr>
          </a:lstStyle>
          <a:p>
            <a:fld id="{E3F641E1-147B-074B-82AE-1AF24D0226C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3" name="Titre 1">
            <a:extLst>
              <a:ext uri="{FF2B5EF4-FFF2-40B4-BE49-F238E27FC236}">
                <a16:creationId xmlns:a16="http://schemas.microsoft.com/office/drawing/2014/main" id="{3197856C-73B6-47B7-A3BC-D378ACAD03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73580" y="365125"/>
            <a:ext cx="4861560" cy="457835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rgbClr val="1A5DA5"/>
                </a:solidFill>
              </a:defRPr>
            </a:lvl1pPr>
          </a:lstStyle>
          <a:p>
            <a:r>
              <a:rPr lang="fr-FR" dirty="0" err="1"/>
              <a:t>Title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8323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e la date 3">
            <a:extLst>
              <a:ext uri="{FF2B5EF4-FFF2-40B4-BE49-F238E27FC236}">
                <a16:creationId xmlns:a16="http://schemas.microsoft.com/office/drawing/2014/main" id="{53C35EEE-CB8B-4A52-B4AA-1637E00134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14502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A5AAB4"/>
                </a:solidFill>
              </a:defRPr>
            </a:lvl1pPr>
          </a:lstStyle>
          <a:p>
            <a:r>
              <a:rPr lang="fr-FR"/>
              <a:t>mars-22</a:t>
            </a:r>
            <a:endParaRPr lang="fr-FR" dirty="0"/>
          </a:p>
        </p:txBody>
      </p:sp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498B92D6-1D6D-4995-8163-4E544ADFB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03891" y="6356350"/>
            <a:ext cx="3863946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A5AAB4"/>
                </a:solidFill>
              </a:defRPr>
            </a:lvl1pPr>
          </a:lstStyle>
          <a:p>
            <a:r>
              <a:rPr lang="en-US" dirty="0" err="1"/>
              <a:t>Auxitrol</a:t>
            </a:r>
            <a:r>
              <a:rPr lang="en-US" dirty="0"/>
              <a:t> Weston - Proprietary and confidential</a:t>
            </a:r>
            <a:endParaRPr lang="fr-FR" dirty="0"/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C5DC58BF-60EF-48C0-A7BD-B591F905A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43482" y="6356350"/>
            <a:ext cx="643317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A5AAB4"/>
                </a:solidFill>
              </a:defRPr>
            </a:lvl1pPr>
          </a:lstStyle>
          <a:p>
            <a:fld id="{E3F641E1-147B-074B-82AE-1AF24D0226C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3" name="Titre 1">
            <a:extLst>
              <a:ext uri="{FF2B5EF4-FFF2-40B4-BE49-F238E27FC236}">
                <a16:creationId xmlns:a16="http://schemas.microsoft.com/office/drawing/2014/main" id="{C9117E9A-4C31-4017-93E8-41CF49E6005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73580" y="365125"/>
            <a:ext cx="4861560" cy="457835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rgbClr val="1A5DA5"/>
                </a:solidFill>
              </a:defRPr>
            </a:lvl1pPr>
          </a:lstStyle>
          <a:p>
            <a:r>
              <a:rPr lang="fr-FR" dirty="0" err="1"/>
              <a:t>Title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59867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imagesuitePPT.jpg"/>
          <p:cNvPicPr>
            <a:picLocks noChangeAspect="1"/>
          </p:cNvPicPr>
          <p:nvPr userDrawn="1"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848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49" r:id="rId12"/>
    <p:sldLayoutId id="2147483650" r:id="rId13"/>
    <p:sldLayoutId id="2147483651" r:id="rId14"/>
    <p:sldLayoutId id="2147483652" r:id="rId15"/>
    <p:sldLayoutId id="2147483653" r:id="rId16"/>
    <p:sldLayoutId id="2147483654" r:id="rId17"/>
    <p:sldLayoutId id="2147483656" r:id="rId18"/>
    <p:sldLayoutId id="2147483657" r:id="rId19"/>
    <p:sldLayoutId id="2147483658" r:id="rId20"/>
    <p:sldLayoutId id="2147483659" r:id="rId21"/>
    <p:sldLayoutId id="2147483672" r:id="rId22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C4CBE6-6086-4288-97A7-F316AC203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err="1"/>
              <a:t>Oct</a:t>
            </a:r>
            <a:r>
              <a:rPr lang="fr-FR" dirty="0"/>
              <a:t> 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0D67EA-5E26-43EF-A614-7A2A3BF45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Auxitrol Weston - Proprietary and confidential</a:t>
            </a:r>
            <a:endParaRPr lang="fr-F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35EB5F-2C62-44AA-90BE-2977E9627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41E1-147B-074B-82AE-1AF24D0226CC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62575EA-A929-4C5D-A60C-EF0008219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2640" y="303530"/>
            <a:ext cx="5402358" cy="503555"/>
          </a:xfrm>
        </p:spPr>
        <p:txBody>
          <a:bodyPr/>
          <a:lstStyle/>
          <a:p>
            <a:r>
              <a:rPr lang="en-GB" dirty="0"/>
              <a:t>Réunion ordinaire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0BAA658-951D-465E-8D98-4B09936277BB}"/>
              </a:ext>
            </a:extLst>
          </p:cNvPr>
          <p:cNvSpPr txBox="1"/>
          <p:nvPr/>
        </p:nvSpPr>
        <p:spPr>
          <a:xfrm>
            <a:off x="0" y="931251"/>
            <a:ext cx="9144000" cy="461665"/>
          </a:xfrm>
          <a:prstGeom prst="rect">
            <a:avLst/>
          </a:prstGeom>
          <a:solidFill>
            <a:srgbClr val="D9D9D9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err="1">
                <a:solidFill>
                  <a:srgbClr val="1A4788"/>
                </a:solidFill>
              </a:rPr>
              <a:t>Professionnal</a:t>
            </a:r>
            <a:r>
              <a:rPr lang="fr-FR" sz="2400" b="1" dirty="0">
                <a:solidFill>
                  <a:srgbClr val="1A4788"/>
                </a:solidFill>
              </a:rPr>
              <a:t> </a:t>
            </a:r>
            <a:r>
              <a:rPr lang="fr-FR" sz="2400" b="1" dirty="0" err="1">
                <a:solidFill>
                  <a:srgbClr val="1A4788"/>
                </a:solidFill>
              </a:rPr>
              <a:t>equality</a:t>
            </a:r>
            <a:r>
              <a:rPr lang="fr-FR" sz="2400" b="1" dirty="0">
                <a:solidFill>
                  <a:srgbClr val="1A4788"/>
                </a:solidFill>
              </a:rPr>
              <a:t> </a:t>
            </a:r>
            <a:r>
              <a:rPr lang="fr-FR" sz="2400" b="1" dirty="0" err="1">
                <a:solidFill>
                  <a:srgbClr val="1A4788"/>
                </a:solidFill>
              </a:rPr>
              <a:t>Women</a:t>
            </a:r>
            <a:r>
              <a:rPr lang="fr-FR" sz="2400" b="1" dirty="0">
                <a:solidFill>
                  <a:srgbClr val="1A4788"/>
                </a:solidFill>
              </a:rPr>
              <a:t> Men Auxitrol France 2023</a:t>
            </a: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BF4BDA32-B1EC-43DD-9A28-6EBF87A59F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962577"/>
              </p:ext>
            </p:extLst>
          </p:nvPr>
        </p:nvGraphicFramePr>
        <p:xfrm>
          <a:off x="337233" y="1493147"/>
          <a:ext cx="8469533" cy="367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107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6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62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62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Indicateurs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Note Auxitrol 2023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Note maximale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Note Auxitrol 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rgbClr val="1B5EA4"/>
                          </a:solidFill>
                        </a:rPr>
                        <a:t>1 – Ecart de rémunérations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1B5EA4"/>
                          </a:solidFill>
                        </a:rPr>
                        <a:t>33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1B5EA4"/>
                          </a:solidFill>
                        </a:rPr>
                        <a:t>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rgbClr val="1B5EA4"/>
                          </a:solidFill>
                        </a:rPr>
                        <a:t>2 – Ecart de taux d’augmentations individuelles hors promotion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1B5EA4"/>
                          </a:solidFill>
                        </a:rPr>
                        <a:t>20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1B5EA4"/>
                          </a:solidFill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rgbClr val="1B5EA4"/>
                          </a:solidFill>
                        </a:rPr>
                        <a:t>3 – Ecart de taux de promotions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1B5EA4"/>
                          </a:solidFill>
                        </a:rPr>
                        <a:t>15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1B5EA4"/>
                          </a:solidFill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rgbClr val="1B5EA4"/>
                          </a:solidFill>
                        </a:rPr>
                        <a:t>4 – Pourcentage de salariés augmentées dans l’année de retour de congé maternité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1B5EA4"/>
                          </a:solidFill>
                        </a:rPr>
                        <a:t>15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1B5EA4"/>
                          </a:solidFill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935"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rgbClr val="1B5EA4"/>
                          </a:solidFill>
                        </a:rPr>
                        <a:t>5 – Nombre de femmes parmi les 10 plus hautes rémunérations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1B5EA4"/>
                          </a:solidFill>
                        </a:rPr>
                        <a:t>0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1B5EA4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600" dirty="0">
                        <a:solidFill>
                          <a:srgbClr val="1B5EA4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rgbClr val="1B5EA4"/>
                          </a:solidFill>
                        </a:rPr>
                        <a:t>83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rgbClr val="1B5EA4"/>
                          </a:solidFill>
                        </a:rPr>
                        <a:t>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ZoneTexte 8">
            <a:extLst>
              <a:ext uri="{FF2B5EF4-FFF2-40B4-BE49-F238E27FC236}">
                <a16:creationId xmlns:a16="http://schemas.microsoft.com/office/drawing/2014/main" id="{A469B003-6F24-4675-8FD8-8DFE690509F2}"/>
              </a:ext>
            </a:extLst>
          </p:cNvPr>
          <p:cNvSpPr txBox="1"/>
          <p:nvPr/>
        </p:nvSpPr>
        <p:spPr>
          <a:xfrm>
            <a:off x="5964958" y="5926749"/>
            <a:ext cx="2495550" cy="307777"/>
          </a:xfrm>
          <a:prstGeom prst="rect">
            <a:avLst/>
          </a:prstGeom>
          <a:noFill/>
          <a:ln>
            <a:solidFill>
              <a:srgbClr val="1A4788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accent2">
                    <a:lumMod val="75000"/>
                  </a:schemeClr>
                </a:solidFill>
              </a:rPr>
              <a:t>Score minimal exigé : 75 points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CEC488-444F-492E-8D6E-00D7BEA57D45}"/>
              </a:ext>
            </a:extLst>
          </p:cNvPr>
          <p:cNvSpPr/>
          <p:nvPr/>
        </p:nvSpPr>
        <p:spPr>
          <a:xfrm>
            <a:off x="287909" y="5298999"/>
            <a:ext cx="8172599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dirty="0">
                <a:solidFill>
                  <a:srgbClr val="002060"/>
                </a:solidFill>
              </a:rPr>
              <a:t>Pour les entreprises ayant obtenu une note inférieure à 85 points, fixer des objectifs de progression par voie d’accord ou unilatéralement, les publier et les transmettre à l’administration et au CSE</a:t>
            </a:r>
          </a:p>
          <a:p>
            <a:endParaRPr lang="fr-FR" sz="11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304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4">
            <a:extLst>
              <a:ext uri="{FF2B5EF4-FFF2-40B4-BE49-F238E27FC236}">
                <a16:creationId xmlns:a16="http://schemas.microsoft.com/office/drawing/2014/main" id="{91F52AA6-D867-494B-9DFF-C2A9AC8BD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2640" y="303530"/>
            <a:ext cx="4427220" cy="503555"/>
          </a:xfrm>
        </p:spPr>
        <p:txBody>
          <a:bodyPr/>
          <a:lstStyle/>
          <a:p>
            <a:r>
              <a:rPr lang="fr-FR" sz="2400" dirty="0">
                <a:solidFill>
                  <a:srgbClr val="1B5EA4"/>
                </a:solidFill>
              </a:rPr>
              <a:t>Action Plan</a:t>
            </a:r>
            <a:endParaRPr lang="fr-FR" sz="2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E7A2E6E-F882-4E67-8210-CE5330B99E9A}"/>
              </a:ext>
            </a:extLst>
          </p:cNvPr>
          <p:cNvSpPr/>
          <p:nvPr/>
        </p:nvSpPr>
        <p:spPr>
          <a:xfrm>
            <a:off x="236476" y="5008796"/>
            <a:ext cx="8619614" cy="61075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?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Espace réservé de la date 1">
            <a:extLst>
              <a:ext uri="{FF2B5EF4-FFF2-40B4-BE49-F238E27FC236}">
                <a16:creationId xmlns:a16="http://schemas.microsoft.com/office/drawing/2014/main" id="{31717A19-550D-4D98-81E7-1A080DE11AAD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1145023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>
                <a:solidFill>
                  <a:srgbClr val="A5AAB4"/>
                </a:solidFill>
                <a:latin typeface="Calibri"/>
              </a:rPr>
              <a:t>Fe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A5AAB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 23</a:t>
            </a:r>
          </a:p>
        </p:txBody>
      </p:sp>
      <p:sp>
        <p:nvSpPr>
          <p:cNvPr id="13" name="Espace réservé du numéro de diapositive 3">
            <a:extLst>
              <a:ext uri="{FF2B5EF4-FFF2-40B4-BE49-F238E27FC236}">
                <a16:creationId xmlns:a16="http://schemas.microsoft.com/office/drawing/2014/main" id="{49CB1E44-C96A-43D0-951F-3D279BA02D6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043482" y="6356350"/>
            <a:ext cx="643317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F641E1-147B-074B-82AE-1AF24D0226CC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A5AAB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A5AAB4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Espace réservé du pied de page 2">
            <a:extLst>
              <a:ext uri="{FF2B5EF4-FFF2-40B4-BE49-F238E27FC236}">
                <a16:creationId xmlns:a16="http://schemas.microsoft.com/office/drawing/2014/main" id="{E96E6C1D-0355-48AE-AB38-018DEA222F72}"/>
              </a:ext>
            </a:extLst>
          </p:cNvPr>
          <p:cNvSpPr txBox="1">
            <a:spLocks/>
          </p:cNvSpPr>
          <p:nvPr/>
        </p:nvSpPr>
        <p:spPr>
          <a:xfrm>
            <a:off x="2803891" y="6356350"/>
            <a:ext cx="3863946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Auxitrol Weston - Proprietary and confidential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36B14F9-8738-4504-9E7D-8823C8FBAFB2}"/>
              </a:ext>
            </a:extLst>
          </p:cNvPr>
          <p:cNvSpPr/>
          <p:nvPr/>
        </p:nvSpPr>
        <p:spPr>
          <a:xfrm>
            <a:off x="478709" y="1555939"/>
            <a:ext cx="83773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1B5EA4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E0BEDB1-CEBC-40B3-9AA0-8D567EFE4B52}"/>
              </a:ext>
            </a:extLst>
          </p:cNvPr>
          <p:cNvSpPr txBox="1"/>
          <p:nvPr/>
        </p:nvSpPr>
        <p:spPr>
          <a:xfrm>
            <a:off x="478709" y="1543886"/>
            <a:ext cx="6827255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fr-FR" sz="1600" dirty="0">
              <a:solidFill>
                <a:srgbClr val="002060"/>
              </a:solidFill>
            </a:endParaRPr>
          </a:p>
          <a:p>
            <a:pPr algn="ctr"/>
            <a:endParaRPr lang="fr-FR" sz="1600" dirty="0">
              <a:solidFill>
                <a:srgbClr val="002060"/>
              </a:solidFill>
            </a:endParaRPr>
          </a:p>
        </p:txBody>
      </p:sp>
      <p:graphicFrame>
        <p:nvGraphicFramePr>
          <p:cNvPr id="15" name="Tableau 14">
            <a:extLst>
              <a:ext uri="{FF2B5EF4-FFF2-40B4-BE49-F238E27FC236}">
                <a16:creationId xmlns:a16="http://schemas.microsoft.com/office/drawing/2014/main" id="{32E2C897-DF26-44D9-81EE-FC648E8F71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78154"/>
              </p:ext>
            </p:extLst>
          </p:nvPr>
        </p:nvGraphicFramePr>
        <p:xfrm>
          <a:off x="287910" y="1132638"/>
          <a:ext cx="8470060" cy="4551680"/>
        </p:xfrm>
        <a:graphic>
          <a:graphicData uri="http://schemas.openxmlformats.org/drawingml/2006/table">
            <a:tbl>
              <a:tblPr firstRow="1" bandRow="1"/>
              <a:tblGrid>
                <a:gridCol w="3076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78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fr-FR" sz="1200" dirty="0"/>
                        <a:t>Indicateurs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fr-FR" sz="1200" dirty="0"/>
                        <a:t>Objectif de progression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fr-FR" sz="1200" dirty="0"/>
                        <a:t>Plan d’action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fr-FR" sz="1400" dirty="0">
                          <a:solidFill>
                            <a:srgbClr val="002060"/>
                          </a:solidFill>
                        </a:rPr>
                        <a:t>1 – Ecart de rémunérations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fr-FR" dirty="0">
                          <a:solidFill>
                            <a:srgbClr val="002060"/>
                          </a:solidFill>
                        </a:rPr>
                        <a:t>40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>
                          <a:solidFill>
                            <a:srgbClr val="002060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S’assurer que </a:t>
                      </a:r>
                      <a:r>
                        <a:rPr lang="fr-FR" sz="1400" dirty="0">
                          <a:solidFill>
                            <a:srgbClr val="002060"/>
                          </a:solidFill>
                        </a:rPr>
                        <a:t>pour une même </a:t>
                      </a:r>
                      <a:r>
                        <a:rPr lang="fr-FR" sz="1400">
                          <a:solidFill>
                            <a:srgbClr val="002060"/>
                          </a:solidFill>
                        </a:rPr>
                        <a:t>classe d’emploi</a:t>
                      </a:r>
                      <a:r>
                        <a:rPr lang="fr-FR" sz="1400" dirty="0">
                          <a:solidFill>
                            <a:srgbClr val="002060"/>
                          </a:solidFill>
                        </a:rPr>
                        <a:t>, il y a égalité de traitement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fr-FR" sz="1400" dirty="0">
                          <a:solidFill>
                            <a:srgbClr val="002060"/>
                          </a:solidFill>
                        </a:rPr>
                        <a:t>2 – Ecart de taux d’augmentations individuelles hors promotion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fr-FR" dirty="0">
                          <a:solidFill>
                            <a:srgbClr val="002060"/>
                          </a:solidFill>
                        </a:rPr>
                        <a:t>20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>
                          <a:solidFill>
                            <a:srgbClr val="002060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Déjà au maxi - </a:t>
                      </a:r>
                      <a:r>
                        <a:rPr lang="fr-FR" sz="1400" dirty="0">
                          <a:solidFill>
                            <a:srgbClr val="002060"/>
                          </a:solidFill>
                        </a:rPr>
                        <a:t>Au moment d’attribution des augmentations, s’assurer que l</a:t>
                      </a:r>
                      <a:r>
                        <a:rPr lang="fr-FR" sz="1400" kern="1200" dirty="0">
                          <a:solidFill>
                            <a:srgbClr val="002060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e pourcentage des augmentations (AI+AG) sera identique pour les Femmes et les Hommes par catégorie Cadre et Non Cadre 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fr-FR" sz="1400" dirty="0">
                          <a:solidFill>
                            <a:srgbClr val="002060"/>
                          </a:solidFill>
                        </a:rPr>
                        <a:t>3 – Ecart de taux de promotions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fr-FR" dirty="0">
                          <a:solidFill>
                            <a:srgbClr val="002060"/>
                          </a:solidFill>
                        </a:rPr>
                        <a:t>15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fr-FR" sz="1400" kern="1200" dirty="0">
                          <a:solidFill>
                            <a:srgbClr val="002060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Déjà au maxi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fr-FR" sz="1400" dirty="0">
                          <a:solidFill>
                            <a:srgbClr val="002060"/>
                          </a:solidFill>
                        </a:rPr>
                        <a:t>4 – Pourcentage de salariés augmentées dans l’année de retour de congé maternité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fr-FR" dirty="0">
                          <a:solidFill>
                            <a:srgbClr val="002060"/>
                          </a:solidFill>
                        </a:rPr>
                        <a:t>15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fr-FR" sz="1400" kern="1200" dirty="0">
                          <a:solidFill>
                            <a:srgbClr val="002060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Déjà au maxi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fr-FR" sz="1400" dirty="0">
                          <a:solidFill>
                            <a:srgbClr val="002060"/>
                          </a:solidFill>
                        </a:rPr>
                        <a:t>5 – Nombre de femmes parmi les 10 plus hautes rémunérations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fr-FR" dirty="0">
                          <a:solidFill>
                            <a:srgbClr val="00206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fr-FR" sz="1400" kern="1200" dirty="0">
                          <a:solidFill>
                            <a:srgbClr val="002060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Aucun plan d’action possible, car cet indicateur des 10 plus hautes rémunérations est dépendant des nominations décidées par les autorités extérieures à l’entreprise, à savoir les instances dirigeantes de l’Operating Unit (Groupe AuxitrolWeston). 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fr-FR" sz="1600" dirty="0">
                        <a:solidFill>
                          <a:srgbClr val="1B5EA4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noFill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fr-FR" b="1" dirty="0">
                          <a:solidFill>
                            <a:srgbClr val="1B5EA4"/>
                          </a:solidFill>
                        </a:rPr>
                        <a:t>90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fr-FR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Maxi 100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354160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AuxitrolWestonPowerPoint2022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solidFill>
          <a:srgbClr val="1A5DA5"/>
        </a:solidFill>
      </a:spPr>
      <a:bodyPr wrap="square" rtlCol="0">
        <a:spAutoFit/>
      </a:bodyPr>
      <a:lstStyle>
        <a:defPPr algn="ctr">
          <a:defRPr sz="1400" dirty="0" err="1">
            <a:solidFill>
              <a:schemeClr val="bg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0E9A6F1055F5468BF6FF6827A54079" ma:contentTypeVersion="7" ma:contentTypeDescription="Create a new document." ma:contentTypeScope="" ma:versionID="1faf18326690fe48d2da22fc3d1f151a">
  <xsd:schema xmlns:xsd="http://www.w3.org/2001/XMLSchema" xmlns:xs="http://www.w3.org/2001/XMLSchema" xmlns:p="http://schemas.microsoft.com/office/2006/metadata/properties" xmlns:ns2="f2ace310-04a6-48f8-83b5-f028357d99ab" xmlns:ns3="6e501393-2b19-4ac3-b3c1-e0492dbbc367" targetNamespace="http://schemas.microsoft.com/office/2006/metadata/properties" ma:root="true" ma:fieldsID="09243e0f5b61b3e3d61ba5e5861cf1ae" ns2:_="" ns3:_="">
    <xsd:import namespace="f2ace310-04a6-48f8-83b5-f028357d99ab"/>
    <xsd:import namespace="6e501393-2b19-4ac3-b3c1-e0492dbbc367"/>
    <xsd:element name="properties">
      <xsd:complexType>
        <xsd:sequence>
          <xsd:element name="documentManagement">
            <xsd:complexType>
              <xsd:all>
                <xsd:element ref="ns2:Category"/>
                <xsd:element ref="ns2:Location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ace310-04a6-48f8-83b5-f028357d99ab" elementFormDefault="qualified">
    <xsd:import namespace="http://schemas.microsoft.com/office/2006/documentManagement/types"/>
    <xsd:import namespace="http://schemas.microsoft.com/office/infopath/2007/PartnerControls"/>
    <xsd:element name="Category" ma:index="2" ma:displayName="Category" ma:description="Type of information." ma:format="RadioButtons" ma:internalName="Category">
      <xsd:simpleType>
        <xsd:restriction base="dms:Choice">
          <xsd:enumeration value="Communication Meetings"/>
          <xsd:enumeration value="Contact Lists"/>
          <xsd:enumeration value="Logo"/>
          <xsd:enumeration value="Organisation Charts"/>
          <xsd:enumeration value="PowerPoint Presentations"/>
          <xsd:enumeration value="Stationery"/>
          <xsd:enumeration value="Travel Tools"/>
        </xsd:restriction>
      </xsd:simpleType>
    </xsd:element>
    <xsd:element name="Location" ma:index="3" ma:displayName="Location" ma:format="RadioButtons" ma:internalName="Location">
      <xsd:simpleType>
        <xsd:restriction base="dms:Choice">
          <xsd:enumeration value="Auxitrol Weston"/>
          <xsd:enumeration value="Bourges"/>
          <xsd:enumeration value="Farnborough"/>
          <xsd:enumeration value="Norwich"/>
          <xsd:enumeration value="Other Platforms"/>
          <xsd:enumeration value="Tijuana"/>
          <xsd:enumeration value="N/A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501393-2b19-4ac3-b3c1-e0492dbbc367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Valeur d’ID de document" ma:description="Valeur de l’ID de document affecté à cet élément." ma:internalName="_dlc_DocId" ma:readOnly="true">
      <xsd:simpleType>
        <xsd:restriction base="dms:Text"/>
      </xsd:simpleType>
    </xsd:element>
    <xsd:element name="_dlc_DocIdUrl" ma:index="11" nillable="true" ma:displayName="ID de document" ma:description="Lien permanent vers ce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Type de contenu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Nintex conditional workflow start</Name>
    <Synchronization>Synchronous</Synchronization>
    <Type>10001</Type>
    <SequenceNumber>50000</SequenceNumber>
    <Assembly>Nintex.Workflow, Version=1.0.0.0, Culture=neutral, PublicKeyToken=913f6bae0ca5ae12</Assembly>
    <Class>Nintex.Workflow.ConditionalWorkflowStartReceiver</Class>
    <Data>635373126796168831</Data>
    <Filter/>
  </Receiver>
  <Receiver>
    <Name>Nintex conditional workflow start</Name>
    <Synchronization>Synchronous</Synchronization>
    <Type>10002</Type>
    <SequenceNumber>50000</SequenceNumber>
    <Assembly>Nintex.Workflow, Version=1.0.0.0, Culture=neutral, PublicKeyToken=913f6bae0ca5ae12</Assembly>
    <Class>Nintex.Workflow.ConditionalWorkflowStartReceiver</Class>
    <Data>635373126796168831</Data>
    <Filter/>
  </Receiver>
  <Receiver>
    <Name>Nintex conditional workflow start</Name>
    <Synchronization>Synchronous</Synchronization>
    <Type>2</Type>
    <SequenceNumber>50000</SequenceNumber>
    <Assembly>Nintex.Workflow, Version=1.0.0.0, Culture=neutral, PublicKeyToken=913f6bae0ca5ae12</Assembly>
    <Class>Nintex.Workflow.ConditionalWorkflowStartReceiver</Class>
    <Data>635373126796168831</Data>
    <Filter/>
  </Receiver>
  <Receiver>
    <Name>Nintex conditional workflow start</Name>
    <Synchronization>Synchronous</Synchronization>
    <Type>10004</Type>
    <SequenceNumber>50000</SequenceNumber>
    <Assembly>Nintex.Workflow, Version=1.0.0.0, Culture=neutral, PublicKeyToken=913f6bae0ca5ae12</Assembly>
    <Class>Nintex.Workflow.ConditionalWorkflowStartReceiver</Class>
    <Data>635373126796168831</Data>
    <Filter/>
  </Receiver>
  <Receiver>
    <Name>Nintex conditional workflow start</Name>
    <Synchronization>Synchronous</Synchronization>
    <Type>10001</Type>
    <SequenceNumber>50000</SequenceNumber>
    <Assembly>Nintex.Workflow, Version=1.0.0.0, Culture=neutral, PublicKeyToken=913f6bae0ca5ae12</Assembly>
    <Class>Nintex.Workflow.ConditionalWorkflowStartReceiver</Class>
    <Data>635381619008472115</Data>
    <Filter/>
  </Receiver>
  <Receiver>
    <Name>Nintex conditional workflow start</Name>
    <Synchronization>Synchronous</Synchronization>
    <Type>10002</Type>
    <SequenceNumber>50000</SequenceNumber>
    <Assembly>Nintex.Workflow, Version=1.0.0.0, Culture=neutral, PublicKeyToken=913f6bae0ca5ae12</Assembly>
    <Class>Nintex.Workflow.ConditionalWorkflowStartReceiver</Class>
    <Data>635381619008472115</Data>
    <Filter/>
  </Receiver>
  <Receiver>
    <Name>Nintex conditional workflow start</Name>
    <Synchronization>Synchronous</Synchronization>
    <Type>2</Type>
    <SequenceNumber>50000</SequenceNumber>
    <Assembly>Nintex.Workflow, Version=1.0.0.0, Culture=neutral, PublicKeyToken=913f6bae0ca5ae12</Assembly>
    <Class>Nintex.Workflow.ConditionalWorkflowStartReceiver</Class>
    <Data>635381619008472115</Data>
    <Filter/>
  </Receiver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ocation xmlns="f2ace310-04a6-48f8-83b5-f028357d99ab">Auxitrol Weston</Location>
    <Category xmlns="f2ace310-04a6-48f8-83b5-f028357d99ab">PowerPoint Presentations</Category>
    <_dlc_DocId xmlns="6e501393-2b19-4ac3-b3c1-e0492dbbc367">7RVW3TAYJFC5-21-751</_dlc_DocId>
    <_dlc_DocIdUrl xmlns="6e501393-2b19-4ac3-b3c1-e0492dbbc367">
      <Url>http://sensors-portal/_layouts/DocIdRedir.aspx?ID=7RVW3TAYJFC5-21-751</Url>
      <Description>7RVW3TAYJFC5-21-751</Description>
    </_dlc_DocIdUrl>
  </documentManagement>
</p:properties>
</file>

<file path=customXml/itemProps1.xml><?xml version="1.0" encoding="utf-8"?>
<ds:datastoreItem xmlns:ds="http://schemas.openxmlformats.org/officeDocument/2006/customXml" ds:itemID="{F42BEDC3-4C49-4815-B8F7-21E6DA44A4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ace310-04a6-48f8-83b5-f028357d99ab"/>
    <ds:schemaRef ds:uri="6e501393-2b19-4ac3-b3c1-e0492dbbc3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4820F71-DA44-4832-B896-4BB97E46009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FC2B59-CD4C-428B-9FA6-FB173B39F78E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59BE8F50-F853-4BE6-8E8D-7F743586CE57}">
  <ds:schemaRefs>
    <ds:schemaRef ds:uri="http://schemas.microsoft.com/office/2006/documentManagement/types"/>
    <ds:schemaRef ds:uri="6e501393-2b19-4ac3-b3c1-e0492dbbc367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dcmitype/"/>
    <ds:schemaRef ds:uri="f2ace310-04a6-48f8-83b5-f028357d99ab"/>
    <ds:schemaRef ds:uri="http://schemas.microsoft.com/office/2006/metadata/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4119</TotalTime>
  <Words>299</Words>
  <Application>Microsoft Office PowerPoint</Application>
  <PresentationFormat>Affichage à l'écran (4:3)</PresentationFormat>
  <Paragraphs>60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宋体</vt:lpstr>
      <vt:lpstr>Arial</vt:lpstr>
      <vt:lpstr>Calibri</vt:lpstr>
      <vt:lpstr>AuxitrolWestonPowerPoint2022</vt:lpstr>
      <vt:lpstr>Réunion ordinaire</vt:lpstr>
      <vt:lpstr>Action Plan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Mac</dc:creator>
  <cp:lastModifiedBy>Jarry, Eric</cp:lastModifiedBy>
  <cp:revision>338</cp:revision>
  <cp:lastPrinted>2024-02-02T11:25:39Z</cp:lastPrinted>
  <dcterms:created xsi:type="dcterms:W3CDTF">2022-01-12T10:54:29Z</dcterms:created>
  <dcterms:modified xsi:type="dcterms:W3CDTF">2024-02-05T15:54:11Z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fcd167a6-3394-47c5-b59c-eabb548e2dd8</vt:lpwstr>
  </property>
  <property fmtid="{D5CDD505-2E9C-101B-9397-08002B2CF9AE}" pid="3" name="ContentTypeId">
    <vt:lpwstr>0x010100710E9A6F1055F5468BF6FF6827A54079</vt:lpwstr>
  </property>
  <property fmtid="{D5CDD505-2E9C-101B-9397-08002B2CF9AE}" pid="4" name="_dlc_DocIdItemGuid">
    <vt:lpwstr>5468c0d5-b1df-43fb-acf6-7fd0a40f17da</vt:lpwstr>
  </property>
  <property fmtid="{D5CDD505-2E9C-101B-9397-08002B2CF9AE}" pid="5" name="TITUSCategory">
    <vt:lpwstr>C-0</vt:lpwstr>
  </property>
</Properties>
</file>